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5" r:id="rId11"/>
    <p:sldId id="268" r:id="rId12"/>
    <p:sldId id="271" r:id="rId13"/>
    <p:sldId id="270" r:id="rId14"/>
    <p:sldId id="266" r:id="rId15"/>
    <p:sldId id="272" r:id="rId16"/>
    <p:sldId id="274" r:id="rId17"/>
    <p:sldId id="276" r:id="rId18"/>
    <p:sldId id="277" r:id="rId19"/>
    <p:sldId id="278" r:id="rId20"/>
    <p:sldId id="280" r:id="rId21"/>
    <p:sldId id="279" r:id="rId22"/>
    <p:sldId id="281" r:id="rId23"/>
    <p:sldId id="267" r:id="rId24"/>
    <p:sldId id="273" r:id="rId25"/>
    <p:sldId id="269" r:id="rId26"/>
    <p:sldId id="282" r:id="rId27"/>
    <p:sldId id="264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8/15/2014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9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9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47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21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83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31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05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36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0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1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4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9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8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6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8/15/2014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6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4715" y="1038257"/>
            <a:ext cx="6970116" cy="3739123"/>
          </a:xfrm>
        </p:spPr>
        <p:txBody>
          <a:bodyPr/>
          <a:lstStyle/>
          <a:p>
            <a:pPr algn="ctr"/>
            <a:r>
              <a:rPr lang="es-UY" sz="7200" b="1" dirty="0" smtClean="0">
                <a:solidFill>
                  <a:schemeClr val="accent1"/>
                </a:solidFill>
              </a:rPr>
              <a:t>FILO PLATELMINTOS</a:t>
            </a:r>
            <a:endParaRPr lang="es-UY" sz="7200" b="1" dirty="0">
              <a:solidFill>
                <a:schemeClr val="accent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1" y="1404479"/>
            <a:ext cx="3269760" cy="411989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2 - morena nativa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3505" y="5287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8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1547448"/>
            <a:ext cx="12192000" cy="6235944"/>
          </a:xfrm>
        </p:spPr>
        <p:txBody>
          <a:bodyPr>
            <a:normAutofit/>
          </a:bodyPr>
          <a:lstStyle/>
          <a:p>
            <a:r>
              <a:rPr lang="es-UY" sz="4000" dirty="0" smtClean="0"/>
              <a:t>VIDA LIBRE LA MAYORÍA</a:t>
            </a:r>
          </a:p>
          <a:p>
            <a:r>
              <a:rPr lang="es-UY" sz="4000" dirty="0" smtClean="0"/>
              <a:t>PREDARORES ACTIVOS LA MAYORÍA</a:t>
            </a:r>
          </a:p>
          <a:p>
            <a:r>
              <a:rPr lang="es-UY" sz="4000" dirty="0" smtClean="0"/>
              <a:t>ENTRE 1 CM Y 60 CM</a:t>
            </a:r>
          </a:p>
          <a:p>
            <a:r>
              <a:rPr lang="es-UY" sz="4000" dirty="0" smtClean="0"/>
              <a:t>DIGESTIVO INCOMPLETO: BOCA EN PORCIÓN MEDIO-DORSAL, FARINGE E INTESTINO</a:t>
            </a:r>
          </a:p>
          <a:p>
            <a:r>
              <a:rPr lang="es-UY" sz="4000" dirty="0" smtClean="0"/>
              <a:t>LA FARINGE PUEDE SER EVERSIBLE O PROTUSIBLE</a:t>
            </a:r>
          </a:p>
        </p:txBody>
      </p:sp>
    </p:spTree>
    <p:extLst>
      <p:ext uri="{BB962C8B-B14F-4D97-AF65-F5344CB8AC3E}">
        <p14:creationId xmlns:p14="http://schemas.microsoft.com/office/powerpoint/2010/main" val="39745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627077" y="5884985"/>
            <a:ext cx="623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3600" b="1" dirty="0" smtClean="0">
                <a:solidFill>
                  <a:schemeClr val="accent1"/>
                </a:solidFill>
              </a:rPr>
              <a:t>TIPOS DE FARINGE</a:t>
            </a:r>
            <a:endParaRPr lang="es-UY" sz="3600" b="1" dirty="0">
              <a:solidFill>
                <a:schemeClr val="accent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15"/>
            <a:ext cx="12192000" cy="543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97"/>
          <p:cNvGrpSpPr/>
          <p:nvPr/>
        </p:nvGrpSpPr>
        <p:grpSpPr>
          <a:xfrm>
            <a:off x="445476" y="1025817"/>
            <a:ext cx="10316308" cy="4695044"/>
            <a:chOff x="-4317" y="1"/>
            <a:chExt cx="8631937" cy="3358625"/>
          </a:xfrm>
        </p:grpSpPr>
        <p:pic>
          <p:nvPicPr>
            <p:cNvPr id="3" name="Picture 707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4317" y="384175"/>
              <a:ext cx="8631937" cy="18288"/>
            </a:xfrm>
            <a:prstGeom prst="rect">
              <a:avLst/>
            </a:prstGeom>
          </p:spPr>
        </p:pic>
        <p:pic>
          <p:nvPicPr>
            <p:cNvPr id="4" name="Picture 707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4317" y="384175"/>
              <a:ext cx="8631937" cy="18288"/>
            </a:xfrm>
            <a:prstGeom prst="rect">
              <a:avLst/>
            </a:prstGeom>
          </p:spPr>
        </p:pic>
        <p:pic>
          <p:nvPicPr>
            <p:cNvPr id="5" name="Picture 708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4317" y="393319"/>
              <a:ext cx="8631937" cy="18288"/>
            </a:xfrm>
            <a:prstGeom prst="rect">
              <a:avLst/>
            </a:prstGeom>
          </p:spPr>
        </p:pic>
        <p:pic>
          <p:nvPicPr>
            <p:cNvPr id="6" name="Picture 617"/>
            <p:cNvPicPr/>
            <p:nvPr/>
          </p:nvPicPr>
          <p:blipFill rotWithShape="1">
            <a:blip r:embed="rId4"/>
            <a:srcRect t="1" b="41534"/>
            <a:stretch/>
          </p:blipFill>
          <p:spPr>
            <a:xfrm>
              <a:off x="342875" y="1"/>
              <a:ext cx="7696200" cy="3358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11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328246"/>
            <a:ext cx="12192000" cy="701039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UY" sz="4000" dirty="0"/>
              <a:t>EPITELIO CILIADO QUE PRODUCE MOCO </a:t>
            </a:r>
            <a:r>
              <a:rPr lang="es-UY" sz="4000" dirty="0" smtClean="0"/>
              <a:t> ADHESIÓN </a:t>
            </a:r>
            <a:r>
              <a:rPr lang="es-UY" sz="4000" dirty="0"/>
              <a:t>Y ENVOLVER A </a:t>
            </a:r>
            <a:r>
              <a:rPr lang="es-UY" sz="4000" dirty="0" smtClean="0"/>
              <a:t>PRESAS</a:t>
            </a:r>
            <a:endParaRPr lang="es-UY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UY" sz="4000" dirty="0" smtClean="0"/>
              <a:t>MUSCULATURA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UY" sz="4000" dirty="0" smtClean="0"/>
              <a:t>CIRCULACIÓN POR DIGESTIVO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UY" sz="4000" dirty="0" smtClean="0"/>
              <a:t>INTERCAMBIO GASEOSO EN EPIDERMIS</a:t>
            </a:r>
            <a:endParaRPr lang="es-UY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UY" sz="4000" dirty="0"/>
              <a:t>SISTEMA NERVIOSO </a:t>
            </a:r>
            <a:r>
              <a:rPr lang="es-UY" sz="4000" dirty="0" smtClean="0"/>
              <a:t>CENTRALIZADO: </a:t>
            </a:r>
          </a:p>
          <a:p>
            <a:pPr algn="r">
              <a:buFont typeface="Wingdings" panose="05000000000000000000" pitchFamily="2" charset="2"/>
              <a:buChar char="§"/>
            </a:pPr>
            <a:r>
              <a:rPr lang="es-UY" sz="4000" dirty="0" smtClean="0"/>
              <a:t>GANGLIO CEREBROIDE ANTERIOR</a:t>
            </a:r>
          </a:p>
          <a:p>
            <a:pPr algn="r">
              <a:buFont typeface="Wingdings" panose="05000000000000000000" pitchFamily="2" charset="2"/>
              <a:buChar char="§"/>
            </a:pPr>
            <a:r>
              <a:rPr lang="es-UY" sz="4000" dirty="0" smtClean="0"/>
              <a:t>CORDONES NERVIOSOS VENTRALES</a:t>
            </a:r>
          </a:p>
          <a:p>
            <a:pPr algn="r">
              <a:buFont typeface="Wingdings" panose="05000000000000000000" pitchFamily="2" charset="2"/>
              <a:buChar char="§"/>
            </a:pPr>
            <a:r>
              <a:rPr lang="es-UY" sz="4000" dirty="0"/>
              <a:t>OCELOS: </a:t>
            </a:r>
            <a:r>
              <a:rPr lang="es-UY" sz="4000" dirty="0" smtClean="0"/>
              <a:t>CÉL C/ </a:t>
            </a:r>
            <a:r>
              <a:rPr lang="es-UY" sz="4000" dirty="0"/>
              <a:t>PIGMENTOS SENSIBLES A LA LUZ</a:t>
            </a:r>
          </a:p>
          <a:p>
            <a:pPr algn="r">
              <a:buFont typeface="Wingdings" panose="05000000000000000000" pitchFamily="2" charset="2"/>
              <a:buChar char="§"/>
            </a:pPr>
            <a:endParaRPr lang="es-UY" sz="4000" dirty="0"/>
          </a:p>
        </p:txBody>
      </p:sp>
    </p:spTree>
    <p:extLst>
      <p:ext uri="{BB962C8B-B14F-4D97-AF65-F5344CB8AC3E}">
        <p14:creationId xmlns:p14="http://schemas.microsoft.com/office/powerpoint/2010/main" val="42394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841"/>
          <p:cNvGrpSpPr/>
          <p:nvPr/>
        </p:nvGrpSpPr>
        <p:grpSpPr>
          <a:xfrm>
            <a:off x="1057995" y="146368"/>
            <a:ext cx="9536854" cy="6565393"/>
            <a:chOff x="-537155" y="0"/>
            <a:chExt cx="9537392" cy="6565393"/>
          </a:xfrm>
        </p:grpSpPr>
        <p:pic>
          <p:nvPicPr>
            <p:cNvPr id="5" name="Picture 705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8300" y="747776"/>
              <a:ext cx="8631937" cy="18288"/>
            </a:xfrm>
            <a:prstGeom prst="rect">
              <a:avLst/>
            </a:prstGeom>
          </p:spPr>
        </p:pic>
        <p:pic>
          <p:nvPicPr>
            <p:cNvPr id="6" name="Picture 705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68300" y="747776"/>
              <a:ext cx="8631937" cy="18288"/>
            </a:xfrm>
            <a:prstGeom prst="rect">
              <a:avLst/>
            </a:prstGeom>
          </p:spPr>
        </p:pic>
        <p:pic>
          <p:nvPicPr>
            <p:cNvPr id="7" name="Picture 706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68300" y="756920"/>
              <a:ext cx="8631937" cy="18288"/>
            </a:xfrm>
            <a:prstGeom prst="rect">
              <a:avLst/>
            </a:prstGeom>
          </p:spPr>
        </p:pic>
        <p:pic>
          <p:nvPicPr>
            <p:cNvPr id="8" name="Picture 9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7426452" cy="524256"/>
            </a:xfrm>
            <a:prstGeom prst="rect">
              <a:avLst/>
            </a:prstGeom>
          </p:spPr>
        </p:pic>
        <p:pic>
          <p:nvPicPr>
            <p:cNvPr id="9" name="Picture 9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441960"/>
              <a:ext cx="1940052" cy="524256"/>
            </a:xfrm>
            <a:prstGeom prst="rect">
              <a:avLst/>
            </a:prstGeom>
          </p:spPr>
        </p:pic>
        <p:sp>
          <p:nvSpPr>
            <p:cNvPr id="10" name="Rectangle 101"/>
            <p:cNvSpPr/>
            <p:nvPr/>
          </p:nvSpPr>
          <p:spPr>
            <a:xfrm>
              <a:off x="235610" y="231580"/>
              <a:ext cx="1956173" cy="47806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UY" sz="2900" b="1">
                  <a:solidFill>
                    <a:srgbClr val="FBEEC9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GRUPO</a:t>
              </a:r>
              <a:endParaRPr lang="es-UY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10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-537155" y="231580"/>
              <a:ext cx="5163031" cy="6333813"/>
            </a:xfrm>
            <a:prstGeom prst="rect">
              <a:avLst/>
            </a:prstGeom>
          </p:spPr>
        </p:pic>
        <p:sp>
          <p:nvSpPr>
            <p:cNvPr id="12" name="Rectangle 104"/>
            <p:cNvSpPr/>
            <p:nvPr/>
          </p:nvSpPr>
          <p:spPr>
            <a:xfrm>
              <a:off x="4951222" y="1907312"/>
              <a:ext cx="3289364" cy="4606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UY" sz="280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TURBELLARIA</a:t>
              </a:r>
              <a:endParaRPr lang="es-UY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06" y="2977660"/>
            <a:ext cx="4697047" cy="3522785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546062" y="1617308"/>
            <a:ext cx="4934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4400" b="1" dirty="0" smtClean="0">
                <a:solidFill>
                  <a:schemeClr val="accent1"/>
                </a:solidFill>
              </a:rPr>
              <a:t>PLAN CORPORAL</a:t>
            </a:r>
            <a:endParaRPr lang="es-UY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1681163"/>
            <a:ext cx="12192000" cy="2210899"/>
          </a:xfrm>
        </p:spPr>
        <p:txBody>
          <a:bodyPr/>
          <a:lstStyle/>
          <a:p>
            <a:endParaRPr lang="es-UY" dirty="0"/>
          </a:p>
          <a:p>
            <a:endParaRPr lang="es-U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4"/>
          <a:stretch/>
        </p:blipFill>
        <p:spPr>
          <a:xfrm>
            <a:off x="1450572" y="702565"/>
            <a:ext cx="4458231" cy="54106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748" y="2410989"/>
            <a:ext cx="4697047" cy="352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sz="4000" b="1" dirty="0" smtClean="0">
                <a:solidFill>
                  <a:schemeClr val="accent1"/>
                </a:solidFill>
              </a:rPr>
              <a:t>REPRODUCCIÓN</a:t>
            </a:r>
            <a:endParaRPr lang="es-UY" sz="4000" b="1" dirty="0">
              <a:solidFill>
                <a:schemeClr val="accent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67" y="2791069"/>
            <a:ext cx="4708954" cy="3416300"/>
          </a:xfrm>
        </p:spPr>
      </p:pic>
      <p:sp>
        <p:nvSpPr>
          <p:cNvPr id="5" name="CuadroTexto 4"/>
          <p:cNvSpPr txBox="1"/>
          <p:nvPr/>
        </p:nvSpPr>
        <p:spPr>
          <a:xfrm>
            <a:off x="914400" y="3329354"/>
            <a:ext cx="57443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UY" sz="4000" dirty="0" smtClean="0"/>
              <a:t>ASEXUADA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s-UY" sz="40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UY" sz="4000" dirty="0" smtClean="0"/>
              <a:t>SEXUADA</a:t>
            </a:r>
            <a:endParaRPr lang="es-UY" sz="4000" dirty="0"/>
          </a:p>
        </p:txBody>
      </p:sp>
    </p:spTree>
    <p:extLst>
      <p:ext uri="{BB962C8B-B14F-4D97-AF65-F5344CB8AC3E}">
        <p14:creationId xmlns:p14="http://schemas.microsoft.com/office/powerpoint/2010/main" val="12884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sz="4400" b="1" dirty="0" smtClean="0">
                <a:solidFill>
                  <a:schemeClr val="accent1"/>
                </a:solidFill>
              </a:rPr>
              <a:t>ASEXUADA</a:t>
            </a:r>
            <a:endParaRPr lang="es-UY" sz="44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03999" cy="3867638"/>
          </a:xfrm>
        </p:spPr>
        <p:txBody>
          <a:bodyPr>
            <a:normAutofit/>
          </a:bodyPr>
          <a:lstStyle/>
          <a:p>
            <a:r>
              <a:rPr lang="es-UY" sz="3600" dirty="0" smtClean="0"/>
              <a:t>REGENERACIÓN </a:t>
            </a:r>
          </a:p>
          <a:p>
            <a:endParaRPr lang="es-UY" sz="3600" dirty="0" smtClean="0"/>
          </a:p>
          <a:p>
            <a:r>
              <a:rPr lang="es-UY" sz="3600" dirty="0" smtClean="0"/>
              <a:t>LA ALTA REGENERACIÓN PERMITE PRODUCIR DE FORMA EXPERIMENTAL PLANARIAS DE DOS CABEZAS</a:t>
            </a:r>
            <a:endParaRPr lang="es-UY" sz="3600" dirty="0"/>
          </a:p>
        </p:txBody>
      </p:sp>
      <p:sp>
        <p:nvSpPr>
          <p:cNvPr id="4" name="AutoShape 2" descr="http://image.slidesharecdn.com/platelmintos-100815150730-phpapp01/95/platelmintos-12-728.jpg?cb=1281903650"/>
          <p:cNvSpPr>
            <a:spLocks noChangeAspect="1" noChangeArrowheads="1"/>
          </p:cNvSpPr>
          <p:nvPr/>
        </p:nvSpPr>
        <p:spPr bwMode="auto">
          <a:xfrm>
            <a:off x="155575" y="-144463"/>
            <a:ext cx="361944" cy="36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773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6" y="751254"/>
            <a:ext cx="6100764" cy="52536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03" y="2250831"/>
            <a:ext cx="4010588" cy="3754061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792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sz="4400" b="1" dirty="0" smtClean="0">
                <a:solidFill>
                  <a:schemeClr val="accent1"/>
                </a:solidFill>
              </a:rPr>
              <a:t>SEXUADA</a:t>
            </a:r>
            <a:endParaRPr lang="es-UY" sz="44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015" y="2391508"/>
            <a:ext cx="11980985" cy="4466492"/>
          </a:xfrm>
        </p:spPr>
        <p:txBody>
          <a:bodyPr>
            <a:normAutofit lnSpcReduction="10000"/>
          </a:bodyPr>
          <a:lstStyle/>
          <a:p>
            <a:r>
              <a:rPr lang="es-UY" sz="3600" dirty="0" smtClean="0"/>
              <a:t>MONOICOS </a:t>
            </a:r>
          </a:p>
          <a:p>
            <a:r>
              <a:rPr lang="es-UY" sz="3600" dirty="0" smtClean="0"/>
              <a:t>REPRODUCTOR  FEMENINO Y MASCULINO C/ GONOPOROS SEPARADOS</a:t>
            </a:r>
          </a:p>
          <a:p>
            <a:r>
              <a:rPr lang="es-UY" sz="3600" dirty="0" smtClean="0"/>
              <a:t>ÓRGANO PARA LA COPULA (CIRRUS)</a:t>
            </a:r>
          </a:p>
          <a:p>
            <a:r>
              <a:rPr lang="es-UY" sz="3600" dirty="0" smtClean="0"/>
              <a:t>MUCHOS TESTÍCULOS Y OVARIOS</a:t>
            </a:r>
          </a:p>
          <a:p>
            <a:r>
              <a:rPr lang="es-UY" sz="3600" dirty="0" smtClean="0"/>
              <a:t>FECUNDACIÓN CRUZADA E  INTERNA</a:t>
            </a:r>
          </a:p>
          <a:p>
            <a:r>
              <a:rPr lang="es-UY" sz="3600" dirty="0" smtClean="0"/>
              <a:t>HUEVO. DESARROLLO DIRECTO</a:t>
            </a:r>
            <a:endParaRPr lang="es-UY" sz="3600" dirty="0"/>
          </a:p>
        </p:txBody>
      </p:sp>
    </p:spTree>
    <p:extLst>
      <p:ext uri="{BB962C8B-B14F-4D97-AF65-F5344CB8AC3E}">
        <p14:creationId xmlns:p14="http://schemas.microsoft.com/office/powerpoint/2010/main" val="7775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sz="4000" dirty="0" smtClean="0">
                <a:solidFill>
                  <a:schemeClr val="accent1"/>
                </a:solidFill>
              </a:rPr>
              <a:t>CARACTERÍSTICAS DIAGNÓSTICAS</a:t>
            </a:r>
            <a:endParaRPr lang="es-UY" sz="4000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6154" y="2274277"/>
            <a:ext cx="11324492" cy="4290646"/>
          </a:xfrm>
        </p:spPr>
        <p:txBody>
          <a:bodyPr>
            <a:normAutofit/>
          </a:bodyPr>
          <a:lstStyle/>
          <a:p>
            <a:r>
              <a:rPr lang="es-UY" sz="3600" dirty="0" smtClean="0"/>
              <a:t>Marinos, dulce acuícolas y terrestres</a:t>
            </a:r>
          </a:p>
          <a:p>
            <a:r>
              <a:rPr lang="es-UY" sz="3600" dirty="0" smtClean="0"/>
              <a:t>Simetría bilateral</a:t>
            </a:r>
          </a:p>
          <a:p>
            <a:r>
              <a:rPr lang="es-UY" sz="3600" dirty="0" err="1" smtClean="0"/>
              <a:t>Triblásticos</a:t>
            </a:r>
            <a:r>
              <a:rPr lang="es-UY" sz="3600" dirty="0" smtClean="0"/>
              <a:t>. </a:t>
            </a:r>
            <a:r>
              <a:rPr lang="es-UY" sz="3600" dirty="0" err="1" smtClean="0"/>
              <a:t>Acelomados</a:t>
            </a:r>
            <a:r>
              <a:rPr lang="es-UY" sz="3600" dirty="0" smtClean="0"/>
              <a:t> </a:t>
            </a:r>
          </a:p>
          <a:p>
            <a:r>
              <a:rPr lang="es-UY" sz="3600" dirty="0" err="1" smtClean="0"/>
              <a:t>Cefalización</a:t>
            </a:r>
            <a:r>
              <a:rPr lang="es-UY" sz="3600" dirty="0" smtClean="0"/>
              <a:t> </a:t>
            </a:r>
          </a:p>
          <a:p>
            <a:r>
              <a:rPr lang="es-UY" sz="3600" dirty="0" smtClean="0"/>
              <a:t>Con órganos</a:t>
            </a:r>
          </a:p>
          <a:p>
            <a:r>
              <a:rPr lang="es-UY" sz="3600" dirty="0" smtClean="0"/>
              <a:t>Aplanados dorso-ventralmente</a:t>
            </a:r>
          </a:p>
        </p:txBody>
      </p:sp>
    </p:spTree>
    <p:extLst>
      <p:ext uri="{BB962C8B-B14F-4D97-AF65-F5344CB8AC3E}">
        <p14:creationId xmlns:p14="http://schemas.microsoft.com/office/powerpoint/2010/main" val="39023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6" y="1382957"/>
            <a:ext cx="8526463" cy="4264025"/>
          </a:xfrm>
        </p:spPr>
      </p:pic>
    </p:spTree>
    <p:extLst>
      <p:ext uri="{BB962C8B-B14F-4D97-AF65-F5344CB8AC3E}">
        <p14:creationId xmlns:p14="http://schemas.microsoft.com/office/powerpoint/2010/main" val="35066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8246" y="2344615"/>
            <a:ext cx="11863754" cy="4243754"/>
          </a:xfrm>
        </p:spPr>
        <p:txBody>
          <a:bodyPr>
            <a:normAutofit/>
          </a:bodyPr>
          <a:lstStyle/>
          <a:p>
            <a:r>
              <a:rPr lang="es-UY" sz="3600" dirty="0" smtClean="0"/>
              <a:t>INSEMINACIÓN HIPODÉRMICA: DOS INDIVIDUOS NECESITAN PERFORARSE MUTUAMENTE LA EPIDERMIS PARA DEPOSITAR LOS GAMETOS MASCULINOS</a:t>
            </a:r>
          </a:p>
          <a:p>
            <a:endParaRPr lang="es-UY" sz="3600" dirty="0" smtClean="0"/>
          </a:p>
          <a:p>
            <a:r>
              <a:rPr lang="es-UY" sz="3600" dirty="0" smtClean="0"/>
              <a:t>UNO SOLO DEPOSITA LOS ESPERMATOZOIDES Y EL OTRO DESARROLLA LOS HUEVOS</a:t>
            </a:r>
            <a:endParaRPr lang="es-UY" sz="3600" dirty="0"/>
          </a:p>
        </p:txBody>
      </p:sp>
    </p:spTree>
    <p:extLst>
      <p:ext uri="{BB962C8B-B14F-4D97-AF65-F5344CB8AC3E}">
        <p14:creationId xmlns:p14="http://schemas.microsoft.com/office/powerpoint/2010/main" val="21553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8" y="1057763"/>
            <a:ext cx="9237638" cy="5132021"/>
          </a:xfrm>
        </p:spPr>
      </p:pic>
    </p:spTree>
    <p:extLst>
      <p:ext uri="{BB962C8B-B14F-4D97-AF65-F5344CB8AC3E}">
        <p14:creationId xmlns:p14="http://schemas.microsoft.com/office/powerpoint/2010/main" val="27275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sz="4400" b="1" dirty="0" smtClean="0">
                <a:solidFill>
                  <a:schemeClr val="accent1"/>
                </a:solidFill>
              </a:rPr>
              <a:t>ÓRDEN TRICLADIDA</a:t>
            </a:r>
            <a:endParaRPr lang="es-UY" sz="44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6830" y="2555631"/>
            <a:ext cx="10574215" cy="3985846"/>
          </a:xfrm>
        </p:spPr>
        <p:txBody>
          <a:bodyPr>
            <a:normAutofit/>
          </a:bodyPr>
          <a:lstStyle/>
          <a:p>
            <a:r>
              <a:rPr lang="es-UY" sz="4000" dirty="0" smtClean="0"/>
              <a:t>DULCE ACUÍCOLAS Y TERRESTRES</a:t>
            </a:r>
          </a:p>
          <a:p>
            <a:endParaRPr lang="es-UY" sz="4000" dirty="0" smtClean="0"/>
          </a:p>
          <a:p>
            <a:r>
              <a:rPr lang="es-UY" sz="4000" dirty="0" smtClean="0"/>
              <a:t>INTESTINO C/ UNA RAMA ANTERIOR</a:t>
            </a:r>
          </a:p>
          <a:p>
            <a:pPr marL="0" indent="0">
              <a:buNone/>
            </a:pPr>
            <a:r>
              <a:rPr lang="es-UY" sz="4000" dirty="0" smtClean="0"/>
              <a:t>                                 DOS RAMAS POSTERIORES</a:t>
            </a:r>
          </a:p>
          <a:p>
            <a:r>
              <a:rPr lang="es-UY" sz="4000" dirty="0" smtClean="0"/>
              <a:t>OCELOS EN REGIÓN ANTERIOR</a:t>
            </a:r>
            <a:endParaRPr lang="es-UY" sz="4000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7973">
            <a:off x="9579133" y="2563254"/>
            <a:ext cx="1798631" cy="18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1450"/>
            <a:ext cx="97536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sz="4000" b="1" dirty="0" smtClean="0">
                <a:solidFill>
                  <a:schemeClr val="accent1"/>
                </a:solidFill>
              </a:rPr>
              <a:t>ORDEN POLYCLADIDA</a:t>
            </a:r>
            <a:endParaRPr lang="es-UY" sz="40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4000" dirty="0" smtClean="0"/>
              <a:t>MARINOS</a:t>
            </a:r>
            <a:endParaRPr lang="es-UY" sz="4000" dirty="0"/>
          </a:p>
          <a:p>
            <a:r>
              <a:rPr lang="es-UY" sz="4000" dirty="0" smtClean="0"/>
              <a:t>INTESTINO CON MUCHAS RAMAS</a:t>
            </a:r>
          </a:p>
          <a:p>
            <a:r>
              <a:rPr lang="es-UY" sz="4000" dirty="0" smtClean="0"/>
              <a:t>OCELOS ALREDEDOR DEL CUERPO</a:t>
            </a:r>
          </a:p>
          <a:p>
            <a:r>
              <a:rPr lang="es-UY" sz="4000" dirty="0" smtClean="0"/>
              <a:t>BORDES ONDULADOS</a:t>
            </a:r>
          </a:p>
          <a:p>
            <a:endParaRPr lang="es-UY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220">
            <a:off x="9642661" y="3951232"/>
            <a:ext cx="1875367" cy="23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sz="4000" b="1" dirty="0" smtClean="0">
                <a:solidFill>
                  <a:schemeClr val="accent1"/>
                </a:solidFill>
              </a:rPr>
              <a:t>ÓRDEN TEMNOCEPHALA</a:t>
            </a:r>
            <a:endParaRPr lang="es-UY" sz="40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6366" y="2189407"/>
            <a:ext cx="11384924" cy="4288665"/>
          </a:xfrm>
        </p:spPr>
        <p:txBody>
          <a:bodyPr>
            <a:normAutofit fontScale="92500" lnSpcReduction="10000"/>
          </a:bodyPr>
          <a:lstStyle/>
          <a:p>
            <a:r>
              <a:rPr lang="es-UY" sz="3600" dirty="0" smtClean="0"/>
              <a:t>PARÁSITOS</a:t>
            </a:r>
          </a:p>
          <a:p>
            <a:r>
              <a:rPr lang="es-UY" sz="3600" dirty="0" smtClean="0"/>
              <a:t>ECTOCOMENSALES</a:t>
            </a:r>
          </a:p>
          <a:p>
            <a:r>
              <a:rPr lang="es-UY" sz="3600" dirty="0" smtClean="0"/>
              <a:t>DULCE ACUÍCOLAS</a:t>
            </a:r>
          </a:p>
          <a:p>
            <a:r>
              <a:rPr lang="es-UY" sz="3600" dirty="0" smtClean="0"/>
              <a:t>CINCO TENTÁCULOS</a:t>
            </a:r>
          </a:p>
          <a:p>
            <a:r>
              <a:rPr lang="es-UY" sz="3600" dirty="0" smtClean="0"/>
              <a:t>VENTOSA EN REGIÓN POSTERIOR</a:t>
            </a:r>
          </a:p>
          <a:p>
            <a:r>
              <a:rPr lang="es-UY" sz="3600" dirty="0" smtClean="0"/>
              <a:t>CANGREJOS (pinzas), TORTUGAS (axilas) </a:t>
            </a:r>
          </a:p>
          <a:p>
            <a:pPr marL="0" indent="0">
              <a:buNone/>
            </a:pPr>
            <a:r>
              <a:rPr lang="es-UY" sz="3600" dirty="0" smtClean="0"/>
              <a:t>    CARACOLES(cámara paleal)</a:t>
            </a:r>
          </a:p>
          <a:p>
            <a:endParaRPr lang="es-UY" sz="36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2" t="8420" r="8236"/>
          <a:stretch/>
        </p:blipFill>
        <p:spPr>
          <a:xfrm>
            <a:off x="9162952" y="2459864"/>
            <a:ext cx="2331076" cy="41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6861" y="1161237"/>
            <a:ext cx="8761413" cy="706964"/>
          </a:xfrm>
        </p:spPr>
        <p:txBody>
          <a:bodyPr/>
          <a:lstStyle/>
          <a:p>
            <a:pPr algn="ctr"/>
            <a:r>
              <a:rPr lang="es-UY" sz="4800" b="1" dirty="0" smtClean="0">
                <a:solidFill>
                  <a:schemeClr val="accent1"/>
                </a:solidFill>
              </a:rPr>
              <a:t>CLASE MONOGEA</a:t>
            </a:r>
            <a:endParaRPr lang="es-UY" sz="48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51817" y="3259993"/>
            <a:ext cx="5386522" cy="3416300"/>
          </a:xfrm>
        </p:spPr>
        <p:txBody>
          <a:bodyPr>
            <a:normAutofit/>
          </a:bodyPr>
          <a:lstStyle/>
          <a:p>
            <a:r>
              <a:rPr lang="es-UY" sz="4400" dirty="0" smtClean="0"/>
              <a:t>ECTOPARÁSITOS DE PECES Y ANFIBIOS</a:t>
            </a:r>
            <a:endParaRPr lang="es-UY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9" y="1327150"/>
            <a:ext cx="3228242" cy="495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sz="4400" b="1" dirty="0" smtClean="0">
                <a:solidFill>
                  <a:schemeClr val="accent1"/>
                </a:solidFill>
              </a:rPr>
              <a:t>CLASE TREMÁTODA</a:t>
            </a:r>
            <a:endParaRPr lang="es-UY" sz="44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32326" y="3389531"/>
            <a:ext cx="8572717" cy="40327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UY" sz="3600" dirty="0" err="1" smtClean="0"/>
              <a:t>Fasciola</a:t>
            </a:r>
            <a:r>
              <a:rPr lang="es-UY" sz="3600" dirty="0" smtClean="0"/>
              <a:t> Hepática </a:t>
            </a:r>
            <a:r>
              <a:rPr lang="es-UY" sz="3600" dirty="0" err="1" smtClean="0"/>
              <a:t>Saguaype</a:t>
            </a:r>
            <a:r>
              <a:rPr lang="es-UY" sz="3600" dirty="0" smtClean="0"/>
              <a:t> o Duela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UY" sz="3600" dirty="0" smtClean="0"/>
              <a:t>Endoparásito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UY" sz="3600" dirty="0" smtClean="0"/>
              <a:t>Hígado de oveja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UY" sz="3600" dirty="0" smtClean="0"/>
              <a:t>Raramente en el hombre</a:t>
            </a:r>
            <a:endParaRPr lang="es-UY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0" y="3700585"/>
            <a:ext cx="3810000" cy="2794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2461846"/>
            <a:ext cx="4344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>
                <a:solidFill>
                  <a:schemeClr val="accent1"/>
                </a:solidFill>
              </a:rPr>
              <a:t>SUB CLASE DIGENEA</a:t>
            </a:r>
          </a:p>
        </p:txBody>
      </p:sp>
    </p:spTree>
    <p:extLst>
      <p:ext uri="{BB962C8B-B14F-4D97-AF65-F5344CB8AC3E}">
        <p14:creationId xmlns:p14="http://schemas.microsoft.com/office/powerpoint/2010/main" val="33508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612100"/>
            <a:ext cx="8761413" cy="706964"/>
          </a:xfrm>
        </p:spPr>
        <p:txBody>
          <a:bodyPr/>
          <a:lstStyle/>
          <a:p>
            <a:pPr algn="ctr"/>
            <a:r>
              <a:rPr lang="es-UY" sz="4000" b="1" dirty="0" smtClean="0">
                <a:solidFill>
                  <a:schemeClr val="accent1"/>
                </a:solidFill>
              </a:rPr>
              <a:t>CLASE CESTODA</a:t>
            </a:r>
            <a:endParaRPr lang="es-UY" sz="40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56924" y="1319064"/>
            <a:ext cx="7402891" cy="772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3600" dirty="0" smtClean="0">
                <a:solidFill>
                  <a:schemeClr val="accent1"/>
                </a:solidFill>
              </a:rPr>
              <a:t>SUB CLASE EUCESTODA (TENIAS)</a:t>
            </a:r>
          </a:p>
          <a:p>
            <a:pPr marL="0" indent="0">
              <a:buNone/>
            </a:pPr>
            <a:endParaRPr lang="es-UY" sz="3600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39262" y="4407877"/>
            <a:ext cx="4032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dirty="0" smtClean="0"/>
              <a:t>TAENIA SAGINATA</a:t>
            </a:r>
            <a:endParaRPr lang="es-UY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869648" y="2880511"/>
            <a:ext cx="33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EQUINOCOCUS GRANULOSUS</a:t>
            </a:r>
            <a:endParaRPr lang="es-UY" dirty="0"/>
          </a:p>
        </p:txBody>
      </p:sp>
      <p:sp>
        <p:nvSpPr>
          <p:cNvPr id="7" name="CuadroTexto 6"/>
          <p:cNvSpPr txBox="1"/>
          <p:nvPr/>
        </p:nvSpPr>
        <p:spPr>
          <a:xfrm>
            <a:off x="9659815" y="6333230"/>
            <a:ext cx="318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TAENIA SOLIUM</a:t>
            </a:r>
            <a:endParaRPr lang="es-UY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7" y="2294403"/>
            <a:ext cx="3354034" cy="44081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536" y="2026028"/>
            <a:ext cx="2614820" cy="412394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49" y="3602670"/>
            <a:ext cx="4090771" cy="241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sz="4000" dirty="0">
                <a:solidFill>
                  <a:schemeClr val="accent1"/>
                </a:solidFill>
              </a:rPr>
              <a:t>CARACTERÍSTICAS DIAGNÓSTICAS</a:t>
            </a:r>
            <a:endParaRPr lang="es-UY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6492" y="2203938"/>
            <a:ext cx="10879016" cy="4267200"/>
          </a:xfrm>
        </p:spPr>
        <p:txBody>
          <a:bodyPr>
            <a:normAutofit/>
          </a:bodyPr>
          <a:lstStyle/>
          <a:p>
            <a:r>
              <a:rPr lang="es-UY" sz="3600" dirty="0" smtClean="0"/>
              <a:t>Vida </a:t>
            </a:r>
            <a:r>
              <a:rPr lang="es-UY" sz="3600" dirty="0" smtClean="0"/>
              <a:t>libre o simbiontes </a:t>
            </a:r>
          </a:p>
          <a:p>
            <a:r>
              <a:rPr lang="es-UY" sz="3600" dirty="0" smtClean="0"/>
              <a:t>Digestivo incompleto</a:t>
            </a:r>
          </a:p>
          <a:p>
            <a:r>
              <a:rPr lang="es-UY" sz="3600" dirty="0" smtClean="0"/>
              <a:t>Sin sistema respiratorio ni circulatorio</a:t>
            </a:r>
          </a:p>
          <a:p>
            <a:r>
              <a:rPr lang="es-UY" sz="3600" dirty="0" smtClean="0"/>
              <a:t>Reproducción sexuada, asexuada y regeneración</a:t>
            </a:r>
            <a:endParaRPr lang="es-UY" sz="3600" dirty="0"/>
          </a:p>
          <a:p>
            <a:endParaRPr lang="es-UY" sz="3600" dirty="0"/>
          </a:p>
        </p:txBody>
      </p:sp>
    </p:spTree>
    <p:extLst>
      <p:ext uri="{BB962C8B-B14F-4D97-AF65-F5344CB8AC3E}">
        <p14:creationId xmlns:p14="http://schemas.microsoft.com/office/powerpoint/2010/main" val="40609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41" y="1379278"/>
            <a:ext cx="5181600" cy="5181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468" y="2845478"/>
            <a:ext cx="2220945" cy="22491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40" y="845397"/>
            <a:ext cx="4499238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4552" y="782887"/>
            <a:ext cx="8761413" cy="706964"/>
          </a:xfrm>
        </p:spPr>
        <p:txBody>
          <a:bodyPr/>
          <a:lstStyle/>
          <a:p>
            <a:pPr algn="ctr"/>
            <a:r>
              <a:rPr lang="es-UY" b="1" dirty="0" smtClean="0">
                <a:solidFill>
                  <a:schemeClr val="accent1"/>
                </a:solidFill>
              </a:rPr>
              <a:t>PLAN CORPORAL GENERAL</a:t>
            </a:r>
            <a:endParaRPr lang="es-UY" b="1" dirty="0">
              <a:solidFill>
                <a:schemeClr val="accent1"/>
              </a:solidFill>
            </a:endParaRP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73" y="2603500"/>
            <a:ext cx="4555066" cy="3416300"/>
          </a:xfrm>
        </p:spPr>
      </p:pic>
      <p:grpSp>
        <p:nvGrpSpPr>
          <p:cNvPr id="4" name="Group 5664"/>
          <p:cNvGrpSpPr/>
          <p:nvPr/>
        </p:nvGrpSpPr>
        <p:grpSpPr>
          <a:xfrm>
            <a:off x="1688063" y="1680632"/>
            <a:ext cx="8228303" cy="4935415"/>
            <a:chOff x="-4317" y="436346"/>
            <a:chExt cx="8631937" cy="5389017"/>
          </a:xfrm>
        </p:grpSpPr>
        <p:pic>
          <p:nvPicPr>
            <p:cNvPr id="5" name="Picture 704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4317" y="436346"/>
              <a:ext cx="8631937" cy="18288"/>
            </a:xfrm>
            <a:prstGeom prst="rect">
              <a:avLst/>
            </a:prstGeom>
          </p:spPr>
        </p:pic>
        <p:pic>
          <p:nvPicPr>
            <p:cNvPr id="6" name="Picture 705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4317" y="436346"/>
              <a:ext cx="8631937" cy="18288"/>
            </a:xfrm>
            <a:prstGeom prst="rect">
              <a:avLst/>
            </a:prstGeom>
          </p:spPr>
        </p:pic>
        <p:pic>
          <p:nvPicPr>
            <p:cNvPr id="7" name="Picture 705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-4317" y="445490"/>
              <a:ext cx="8631937" cy="18288"/>
            </a:xfrm>
            <a:prstGeom prst="rect">
              <a:avLst/>
            </a:prstGeom>
          </p:spPr>
        </p:pic>
        <p:pic>
          <p:nvPicPr>
            <p:cNvPr id="8" name="Picture 56"/>
            <p:cNvPicPr/>
            <p:nvPr/>
          </p:nvPicPr>
          <p:blipFill rotWithShape="1">
            <a:blip r:embed="rId5"/>
            <a:srcRect l="-300" t="14881" r="300" b="4830"/>
            <a:stretch/>
          </p:blipFill>
          <p:spPr>
            <a:xfrm>
              <a:off x="271437" y="1148230"/>
              <a:ext cx="7807579" cy="4677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2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sz="4000" b="1" dirty="0" smtClean="0">
                <a:solidFill>
                  <a:schemeClr val="accent1"/>
                </a:solidFill>
              </a:rPr>
              <a:t>CLASIFICACIÓN</a:t>
            </a:r>
            <a:endParaRPr lang="es-UY" sz="4000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4123" y="2672862"/>
            <a:ext cx="12027877" cy="3774830"/>
          </a:xfrm>
        </p:spPr>
        <p:txBody>
          <a:bodyPr>
            <a:normAutofit/>
          </a:bodyPr>
          <a:lstStyle/>
          <a:p>
            <a:r>
              <a:rPr lang="es-UY" sz="4000" dirty="0" smtClean="0"/>
              <a:t>CLASE TURBELLARIA:</a:t>
            </a:r>
          </a:p>
          <a:p>
            <a:endParaRPr lang="es-UY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UY" sz="3600" dirty="0"/>
              <a:t>Ó</a:t>
            </a:r>
            <a:r>
              <a:rPr lang="es-UY" sz="3600" dirty="0" smtClean="0"/>
              <a:t>RDEN TRICLADIDA  (PLANARIA AGUA DULCE Y TIERRA)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UY" sz="3600" dirty="0"/>
              <a:t>Ó</a:t>
            </a:r>
            <a:r>
              <a:rPr lang="es-UY" sz="3600" dirty="0" smtClean="0"/>
              <a:t>RDEN POLYCLADIDA (MARINOS)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UY" sz="3600" dirty="0"/>
              <a:t>Ó</a:t>
            </a:r>
            <a:r>
              <a:rPr lang="es-UY" sz="3600" dirty="0" smtClean="0"/>
              <a:t>RDEN TEMNOCEPHALA (PARÁSITOS  DE AGUA DULCE)</a:t>
            </a:r>
            <a:endParaRPr lang="es-UY" sz="3600" dirty="0"/>
          </a:p>
        </p:txBody>
      </p:sp>
    </p:spTree>
    <p:extLst>
      <p:ext uri="{BB962C8B-B14F-4D97-AF65-F5344CB8AC3E}">
        <p14:creationId xmlns:p14="http://schemas.microsoft.com/office/powerpoint/2010/main" val="37579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7973">
            <a:off x="2452674" y="561964"/>
            <a:ext cx="2693757" cy="2800160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3371">
            <a:off x="408252" y="3675951"/>
            <a:ext cx="3620274" cy="24967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0791">
            <a:off x="5236583" y="3611593"/>
            <a:ext cx="3303382" cy="24334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886">
            <a:off x="7395595" y="762343"/>
            <a:ext cx="4118116" cy="272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448168"/>
            <a:ext cx="9542583" cy="60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71625">
            <a:off x="4394359" y="3007449"/>
            <a:ext cx="2592875" cy="353377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220">
            <a:off x="539173" y="342787"/>
            <a:ext cx="2837773" cy="35755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694">
            <a:off x="600538" y="3589442"/>
            <a:ext cx="3715231" cy="30940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884">
            <a:off x="4008192" y="496236"/>
            <a:ext cx="3365211" cy="27056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618">
            <a:off x="7620932" y="3727224"/>
            <a:ext cx="3939908" cy="29022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5643">
            <a:off x="7870455" y="518724"/>
            <a:ext cx="3794814" cy="28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421828"/>
            <a:ext cx="7923099" cy="4712879"/>
          </a:xfrm>
          <a:prstGeom prst="rect">
            <a:avLst/>
          </a:prstGeom>
        </p:spPr>
      </p:pic>
      <p:grpSp>
        <p:nvGrpSpPr>
          <p:cNvPr id="3" name="Group 6001"/>
          <p:cNvGrpSpPr/>
          <p:nvPr/>
        </p:nvGrpSpPr>
        <p:grpSpPr>
          <a:xfrm>
            <a:off x="7618299" y="0"/>
            <a:ext cx="11389501" cy="5737882"/>
            <a:chOff x="81432" y="754634"/>
            <a:chExt cx="8631937" cy="5410060"/>
          </a:xfrm>
        </p:grpSpPr>
        <p:pic>
          <p:nvPicPr>
            <p:cNvPr id="4" name="Picture 706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1432" y="754634"/>
              <a:ext cx="8631937" cy="18288"/>
            </a:xfrm>
            <a:prstGeom prst="rect">
              <a:avLst/>
            </a:prstGeom>
          </p:spPr>
        </p:pic>
        <p:pic>
          <p:nvPicPr>
            <p:cNvPr id="5" name="Picture 706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1432" y="754634"/>
              <a:ext cx="8631937" cy="18288"/>
            </a:xfrm>
            <a:prstGeom prst="rect">
              <a:avLst/>
            </a:prstGeom>
          </p:spPr>
        </p:pic>
        <p:pic>
          <p:nvPicPr>
            <p:cNvPr id="6" name="Picture 706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1432" y="763778"/>
              <a:ext cx="8631937" cy="18288"/>
            </a:xfrm>
            <a:prstGeom prst="rect">
              <a:avLst/>
            </a:prstGeom>
          </p:spPr>
        </p:pic>
        <p:pic>
          <p:nvPicPr>
            <p:cNvPr id="10" name="Picture 16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85750" y="3286112"/>
              <a:ext cx="2301875" cy="2878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45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420</TotalTime>
  <Words>313</Words>
  <Application>Microsoft Office PowerPoint</Application>
  <PresentationFormat>Panorámica</PresentationFormat>
  <Paragraphs>87</Paragraphs>
  <Slides>30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Calibri</vt:lpstr>
      <vt:lpstr>Corbel</vt:lpstr>
      <vt:lpstr>Verdana</vt:lpstr>
      <vt:lpstr>Wingdings</vt:lpstr>
      <vt:lpstr>Wingdings 3</vt:lpstr>
      <vt:lpstr>Sala de reuniones Ion</vt:lpstr>
      <vt:lpstr>FILO PLATELMINTOS</vt:lpstr>
      <vt:lpstr>CARACTERÍSTICAS DIAGNÓSTICAS</vt:lpstr>
      <vt:lpstr>CARACTERÍSTICAS DIAGNÓSTICAS</vt:lpstr>
      <vt:lpstr>PLAN CORPORAL GENERAL</vt:lpstr>
      <vt:lpstr>CLASIFICACIÓN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REPRODUCCIÓN</vt:lpstr>
      <vt:lpstr>ASEXUADA</vt:lpstr>
      <vt:lpstr>Presentación de PowerPoint</vt:lpstr>
      <vt:lpstr>SEXUADA</vt:lpstr>
      <vt:lpstr>Presentación de PowerPoint</vt:lpstr>
      <vt:lpstr>Presentación de PowerPoint</vt:lpstr>
      <vt:lpstr>Presentación de PowerPoint</vt:lpstr>
      <vt:lpstr>ÓRDEN TRICLADIDA</vt:lpstr>
      <vt:lpstr>Presentación de PowerPoint</vt:lpstr>
      <vt:lpstr>ORDEN POLYCLADIDA</vt:lpstr>
      <vt:lpstr>ÓRDEN TEMNOCEPHALA</vt:lpstr>
      <vt:lpstr>CLASE MONOGEA</vt:lpstr>
      <vt:lpstr>CLASE TREMÁTODA</vt:lpstr>
      <vt:lpstr>CLASE CESTODA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 PLATELMINTOS</dc:title>
  <dc:creator>Gina</dc:creator>
  <cp:lastModifiedBy>Gina</cp:lastModifiedBy>
  <cp:revision>33</cp:revision>
  <dcterms:created xsi:type="dcterms:W3CDTF">2014-08-14T22:37:26Z</dcterms:created>
  <dcterms:modified xsi:type="dcterms:W3CDTF">2014-08-16T02:56:02Z</dcterms:modified>
</cp:coreProperties>
</file>